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3" r:id="rId3"/>
    <p:sldId id="274" r:id="rId4"/>
    <p:sldId id="272" r:id="rId5"/>
    <p:sldId id="267" r:id="rId6"/>
    <p:sldId id="270"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6E98F2BA-B364-4B75-88C5-AD68086F7C70}" type="datetimeFigureOut">
              <a:rPr lang="en-US" smtClean="0"/>
              <a:pPr/>
              <a:t>11/14/2013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6169AD-D564-4E0C-9C79-1A8201592259}" type="slidenum">
              <a:rPr lang="en-US" smtClean="0"/>
              <a:pPr/>
              <a:t>‹#›</a:t>
            </a:fld>
            <a:endParaRPr lang="en-US"/>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98F2BA-B364-4B75-88C5-AD68086F7C70}" type="datetimeFigureOut">
              <a:rPr lang="en-US" smtClean="0"/>
              <a:pPr/>
              <a:t>11/14/2013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6169AD-D564-4E0C-9C79-1A820159225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98F2BA-B364-4B75-88C5-AD68086F7C70}" type="datetimeFigureOut">
              <a:rPr lang="en-US" smtClean="0"/>
              <a:pPr/>
              <a:t>11/14/2013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6169AD-D564-4E0C-9C79-1A820159225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6E98F2BA-B364-4B75-88C5-AD68086F7C70}" type="datetimeFigureOut">
              <a:rPr lang="en-US" smtClean="0"/>
              <a:pPr/>
              <a:t>11/14/2013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6169AD-D564-4E0C-9C79-1A8201592259}" type="slidenum">
              <a:rPr lang="en-US" smtClean="0"/>
              <a:pPr/>
              <a:t>‹#›</a:t>
            </a:fld>
            <a:endParaRPr lang="en-US"/>
          </a:p>
        </p:txBody>
      </p:sp>
      <p:sp>
        <p:nvSpPr>
          <p:cNvPr id="8" name="Content Placeholder 7"/>
          <p:cNvSpPr>
            <a:spLocks noGrp="1"/>
          </p:cNvSpPr>
          <p:nvPr>
            <p:ph sz="quarter" idx="13"/>
          </p:nvPr>
        </p:nvSpPr>
        <p:spPr>
          <a:xfrm>
            <a:off x="609600" y="1600200"/>
            <a:ext cx="7924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E98F2BA-B364-4B75-88C5-AD68086F7C70}" type="datetimeFigureOut">
              <a:rPr lang="en-US" smtClean="0"/>
              <a:pPr/>
              <a:t>11/14/2013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6169AD-D564-4E0C-9C79-1A820159225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6E98F2BA-B364-4B75-88C5-AD68086F7C70}" type="datetimeFigureOut">
              <a:rPr lang="en-US" smtClean="0"/>
              <a:pPr/>
              <a:t>11/14/2013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6169AD-D564-4E0C-9C79-1A820159225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6E98F2BA-B364-4B75-88C5-AD68086F7C70}" type="datetimeFigureOut">
              <a:rPr lang="en-US" smtClean="0"/>
              <a:pPr/>
              <a:t>11/14/2013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A6169AD-D564-4E0C-9C79-1A820159225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E98F2BA-B364-4B75-88C5-AD68086F7C70}" type="datetimeFigureOut">
              <a:rPr lang="en-US" smtClean="0"/>
              <a:pPr/>
              <a:t>11/14/2013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A6169AD-D564-4E0C-9C79-1A820159225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98F2BA-B364-4B75-88C5-AD68086F7C70}" type="datetimeFigureOut">
              <a:rPr lang="en-US" smtClean="0"/>
              <a:pPr/>
              <a:t>11/14/2013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A6169AD-D564-4E0C-9C79-1A820159225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98F2BA-B364-4B75-88C5-AD68086F7C70}" type="datetimeFigureOut">
              <a:rPr lang="en-US" smtClean="0"/>
              <a:pPr/>
              <a:t>11/14/2013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6169AD-D564-4E0C-9C79-1A820159225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98F2BA-B364-4B75-88C5-AD68086F7C70}" type="datetimeFigureOut">
              <a:rPr lang="en-US" smtClean="0"/>
              <a:pPr/>
              <a:t>11/14/2013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6169AD-D564-4E0C-9C79-1A820159225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6E98F2BA-B364-4B75-88C5-AD68086F7C70}" type="datetimeFigureOut">
              <a:rPr lang="en-US" smtClean="0"/>
              <a:pPr/>
              <a:t>11/14/2013</a:t>
            </a:fld>
            <a:endParaRPr lang="en-US"/>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n-US"/>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4A6169AD-D564-4E0C-9C79-1A8201592259}"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By: Paul Jones &amp; Antoine Henderson</a:t>
            </a:r>
            <a:endParaRPr lang="en-US" dirty="0"/>
          </a:p>
        </p:txBody>
      </p:sp>
      <p:sp>
        <p:nvSpPr>
          <p:cNvPr id="2" name="Title 1"/>
          <p:cNvSpPr>
            <a:spLocks noGrp="1"/>
          </p:cNvSpPr>
          <p:nvPr>
            <p:ph type="ctrTitle"/>
          </p:nvPr>
        </p:nvSpPr>
        <p:spPr/>
        <p:txBody>
          <a:bodyPr/>
          <a:lstStyle/>
          <a:p>
            <a:r>
              <a:rPr lang="en-US" dirty="0" smtClean="0"/>
              <a:t>Stars motion and how is it seen from earth?</a:t>
            </a:r>
            <a:endParaRPr lang="en-US" dirty="0"/>
          </a:p>
        </p:txBody>
      </p:sp>
    </p:spTree>
    <p:extLst>
      <p:ext uri="{BB962C8B-B14F-4D97-AF65-F5344CB8AC3E}">
        <p14:creationId xmlns:p14="http://schemas.microsoft.com/office/powerpoint/2010/main" xmlns="" val="42199736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Proper Motion &amp; Transverse Velocity</a:t>
            </a:r>
            <a:endParaRPr lang="en-US" dirty="0"/>
          </a:p>
        </p:txBody>
      </p:sp>
      <p:sp>
        <p:nvSpPr>
          <p:cNvPr id="3" name="Content Placeholder 2"/>
          <p:cNvSpPr>
            <a:spLocks noGrp="1"/>
          </p:cNvSpPr>
          <p:nvPr>
            <p:ph sz="quarter" idx="13"/>
          </p:nvPr>
        </p:nvSpPr>
        <p:spPr/>
        <p:txBody>
          <a:bodyPr/>
          <a:lstStyle/>
          <a:p>
            <a:r>
              <a:rPr lang="en-US" dirty="0" smtClean="0"/>
              <a:t>Proper motion is equal to angular displacement (in arc seconds) divided by time. Ex: 300’’/50 yrs  PM= 6 years of that star.</a:t>
            </a:r>
          </a:p>
          <a:p>
            <a:r>
              <a:rPr lang="en-US" dirty="0" smtClean="0"/>
              <a:t>Transverse velocity is equal to the distance divided by the constant 3.2 x 10 7</a:t>
            </a:r>
            <a:r>
              <a:rPr lang="en-US" baseline="30000" dirty="0" smtClean="0"/>
              <a:t>th</a:t>
            </a:r>
            <a:r>
              <a:rPr lang="en-US" dirty="0" smtClean="0"/>
              <a:t> seconds. Ex: TV= 4000000000km/ </a:t>
            </a:r>
            <a:r>
              <a:rPr lang="en-US" dirty="0" smtClean="0"/>
              <a:t>3.2 x 10 7</a:t>
            </a:r>
            <a:r>
              <a:rPr lang="en-US" baseline="30000" dirty="0" smtClean="0"/>
              <a:t>th</a:t>
            </a:r>
            <a:r>
              <a:rPr lang="en-US" dirty="0" smtClean="0"/>
              <a:t> </a:t>
            </a:r>
            <a:r>
              <a:rPr lang="en-US" dirty="0" smtClean="0"/>
              <a:t>seconds therefore TV= 125 km/s</a:t>
            </a:r>
          </a:p>
          <a:p>
            <a:endParaRPr lang="en-US" dirty="0"/>
          </a:p>
        </p:txBody>
      </p:sp>
      <p:pic>
        <p:nvPicPr>
          <p:cNvPr id="4" name="Picture 3" descr="prper motion.jpg"/>
          <p:cNvPicPr>
            <a:picLocks noChangeAspect="1"/>
          </p:cNvPicPr>
          <p:nvPr/>
        </p:nvPicPr>
        <p:blipFill>
          <a:blip r:embed="rId2"/>
          <a:stretch>
            <a:fillRect/>
          </a:stretch>
        </p:blipFill>
        <p:spPr>
          <a:xfrm>
            <a:off x="838200" y="4191000"/>
            <a:ext cx="2695575" cy="1695450"/>
          </a:xfrm>
          <a:prstGeom prst="rect">
            <a:avLst/>
          </a:prstGeom>
        </p:spPr>
      </p:pic>
      <p:pic>
        <p:nvPicPr>
          <p:cNvPr id="5" name="Picture 4" descr="Transverse V.jpg"/>
          <p:cNvPicPr>
            <a:picLocks noChangeAspect="1"/>
          </p:cNvPicPr>
          <p:nvPr/>
        </p:nvPicPr>
        <p:blipFill>
          <a:blip r:embed="rId3"/>
          <a:stretch>
            <a:fillRect/>
          </a:stretch>
        </p:blipFill>
        <p:spPr>
          <a:xfrm>
            <a:off x="5334000" y="4343400"/>
            <a:ext cx="2943225" cy="155257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Radial Velocity &amp; True space motion</a:t>
            </a:r>
            <a:endParaRPr lang="en-US" dirty="0"/>
          </a:p>
        </p:txBody>
      </p:sp>
      <p:sp>
        <p:nvSpPr>
          <p:cNvPr id="3" name="Content Placeholder 2"/>
          <p:cNvSpPr>
            <a:spLocks noGrp="1"/>
          </p:cNvSpPr>
          <p:nvPr>
            <p:ph sz="quarter" idx="13"/>
          </p:nvPr>
        </p:nvSpPr>
        <p:spPr/>
        <p:txBody>
          <a:bodyPr/>
          <a:lstStyle/>
          <a:p>
            <a:r>
              <a:rPr lang="en-US" dirty="0" smtClean="0"/>
              <a:t>Radial Velocity is equal to (apparent wavelength / true wavelength -1) (c).</a:t>
            </a:r>
          </a:p>
          <a:p>
            <a:r>
              <a:rPr lang="en-US" dirty="0" smtClean="0"/>
              <a:t>Ex:  RV=(399.85 / 400 -1) (300,000)</a:t>
            </a:r>
          </a:p>
          <a:p>
            <a:pPr>
              <a:buNone/>
            </a:pPr>
            <a:r>
              <a:rPr lang="en-US" dirty="0" smtClean="0"/>
              <a:t>RV = (-.000375) (300,000)</a:t>
            </a:r>
          </a:p>
          <a:p>
            <a:pPr>
              <a:buNone/>
            </a:pPr>
            <a:r>
              <a:rPr lang="en-US" dirty="0" smtClean="0"/>
              <a:t>RV= -112.5 km/s or 112.5 km/s</a:t>
            </a:r>
          </a:p>
          <a:p>
            <a:r>
              <a:rPr lang="en-US" dirty="0" smtClean="0"/>
              <a:t>True Space Motion = sq. root of radial velocity </a:t>
            </a:r>
            <a:r>
              <a:rPr lang="en-US" dirty="0" err="1" smtClean="0"/>
              <a:t>sqrd</a:t>
            </a:r>
            <a:r>
              <a:rPr lang="en-US" dirty="0" smtClean="0"/>
              <a:t>. + transverse velocity </a:t>
            </a:r>
            <a:r>
              <a:rPr lang="en-US" dirty="0" err="1" smtClean="0"/>
              <a:t>sqrd</a:t>
            </a:r>
            <a:r>
              <a:rPr lang="en-US" dirty="0" smtClean="0"/>
              <a:t>.</a:t>
            </a:r>
          </a:p>
          <a:p>
            <a:r>
              <a:rPr lang="en-US" dirty="0" smtClean="0"/>
              <a:t>Ex: TSM= sq root of (112.5 km/s)</a:t>
            </a:r>
            <a:r>
              <a:rPr lang="en-US" dirty="0" err="1" smtClean="0"/>
              <a:t>sqrd</a:t>
            </a:r>
            <a:r>
              <a:rPr lang="en-US" dirty="0" smtClean="0"/>
              <a:t>. + (125 km/s)</a:t>
            </a:r>
            <a:r>
              <a:rPr lang="en-US" dirty="0" err="1" smtClean="0"/>
              <a:t>sqrd</a:t>
            </a:r>
            <a:r>
              <a:rPr lang="en-US" dirty="0" smtClean="0"/>
              <a:t>.</a:t>
            </a:r>
          </a:p>
          <a:p>
            <a:pPr>
              <a:buNone/>
            </a:pPr>
            <a:r>
              <a:rPr lang="en-US" dirty="0" smtClean="0"/>
              <a:t>TSM= sq root(28281.25)</a:t>
            </a:r>
          </a:p>
          <a:p>
            <a:pPr>
              <a:buNone/>
            </a:pPr>
            <a:r>
              <a:rPr lang="en-US" smtClean="0"/>
              <a:t>TSM= 168.17 km/s</a:t>
            </a:r>
            <a:endParaRPr lang="en-US" dirty="0" smtClean="0"/>
          </a:p>
          <a:p>
            <a:pPr>
              <a:buNone/>
            </a:pPr>
            <a:endParaRPr lang="en-US"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Stellar Parallax</a:t>
            </a:r>
            <a:endParaRPr lang="en-US" dirty="0"/>
          </a:p>
        </p:txBody>
      </p:sp>
      <p:sp>
        <p:nvSpPr>
          <p:cNvPr id="3" name="Content Placeholder 2"/>
          <p:cNvSpPr>
            <a:spLocks noGrp="1"/>
          </p:cNvSpPr>
          <p:nvPr>
            <p:ph sz="quarter" idx="13"/>
          </p:nvPr>
        </p:nvSpPr>
        <p:spPr/>
        <p:txBody>
          <a:bodyPr/>
          <a:lstStyle/>
          <a:p>
            <a:r>
              <a:rPr lang="en-US" dirty="0" smtClean="0"/>
              <a:t>Astronomers use stellar parallax with stars through a series of steps such as follows.</a:t>
            </a:r>
          </a:p>
          <a:p>
            <a:pPr>
              <a:buFont typeface="+mj-lt"/>
              <a:buAutoNum type="arabicPeriod"/>
            </a:pPr>
            <a:r>
              <a:rPr lang="en-US" dirty="0" smtClean="0"/>
              <a:t>First they look at the star from one part of Earth’s orbit make measurements and then perform the same process on the other side of the orbit.</a:t>
            </a:r>
          </a:p>
          <a:p>
            <a:pPr>
              <a:buFont typeface="+mj-lt"/>
              <a:buAutoNum type="arabicPeriod"/>
            </a:pPr>
            <a:r>
              <a:rPr lang="en-US" dirty="0" smtClean="0"/>
              <a:t>This is due to the great baseline needed to measure even the closest stars.</a:t>
            </a:r>
          </a:p>
          <a:p>
            <a:pPr>
              <a:buFont typeface="+mj-lt"/>
              <a:buAutoNum type="arabicPeriod"/>
            </a:pPr>
            <a:r>
              <a:rPr lang="en-US" dirty="0" smtClean="0"/>
              <a:t>After having found the parallax and knowing the baseline to be 2 A.U. astronomers can then determine the distance to the star.</a:t>
            </a:r>
          </a:p>
          <a:p>
            <a:r>
              <a:rPr lang="en-US" dirty="0" smtClean="0"/>
              <a:t>This process however can only be used on a few of the closest stars due to the large distances that make the parallax extremely small.</a:t>
            </a:r>
          </a:p>
          <a:p>
            <a:r>
              <a:rPr lang="en-US" dirty="0" smtClean="0"/>
              <a:t>In fact they are so small that degrees aren't used, instead they use arc seconds which when translated one arc second is one parsec and through determinations 1 parsec is 206,265 A.U.’s or 3.3 LY. That gives you an idea of how small the angles really are.</a:t>
            </a:r>
          </a:p>
        </p:txBody>
      </p:sp>
    </p:spTree>
    <p:extLst>
      <p:ext uri="{BB962C8B-B14F-4D97-AF65-F5344CB8AC3E}">
        <p14:creationId xmlns:p14="http://schemas.microsoft.com/office/powerpoint/2010/main" xmlns="" val="40317737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an inverse square law with Luminosity and apparent brightness</a:t>
            </a:r>
            <a:endParaRPr lang="en-US" dirty="0"/>
          </a:p>
        </p:txBody>
      </p:sp>
      <p:sp>
        <p:nvSpPr>
          <p:cNvPr id="3" name="Content Placeholder 2"/>
          <p:cNvSpPr>
            <a:spLocks noGrp="1"/>
          </p:cNvSpPr>
          <p:nvPr>
            <p:ph sz="quarter" idx="13"/>
          </p:nvPr>
        </p:nvSpPr>
        <p:spPr/>
        <p:txBody>
          <a:bodyPr/>
          <a:lstStyle/>
          <a:p>
            <a:r>
              <a:rPr lang="en-US" dirty="0" smtClean="0"/>
              <a:t>The inverse square law shown below represents the factor of squaring the are a certain portion of light from a  star has to fill. (2 times farther is 2 squared thereby making the area the same amount of light having to cover 4, if it is 3 times farther it has to cover 9 times the area, so on and so forth). So by using this formula we can determine distance based on luminosity and apparent brightness or energy flux. This also helps with understanding of how bright a star really is. Ex: If two stars have the same apparent brightness yet one star through calculations is substantially farther away therefore the farther star must either be much hotter and brighter/bigger or both.</a:t>
            </a:r>
          </a:p>
          <a:p>
            <a:endParaRPr lang="en-US" dirty="0">
              <a:solidFill>
                <a:schemeClr val="bg2"/>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838200" y="4495800"/>
            <a:ext cx="7441084" cy="13430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41330912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does this show movement</a:t>
            </a:r>
            <a:endParaRPr lang="en-US" dirty="0"/>
          </a:p>
        </p:txBody>
      </p:sp>
      <p:sp>
        <p:nvSpPr>
          <p:cNvPr id="3" name="Content Placeholder 2"/>
          <p:cNvSpPr>
            <a:spLocks noGrp="1"/>
          </p:cNvSpPr>
          <p:nvPr>
            <p:ph sz="quarter" idx="13"/>
          </p:nvPr>
        </p:nvSpPr>
        <p:spPr/>
        <p:txBody>
          <a:bodyPr/>
          <a:lstStyle/>
          <a:p>
            <a:r>
              <a:rPr lang="en-US" dirty="0" smtClean="0"/>
              <a:t>By using these calculations and using them over time we can see small changes in how stars move. Similarly when we watch a star spin we see red and blue shifts as it spins away and at us while rotating. But by constantly watching and using Proper motion and transverse velocity we can see movement with help from the previous ways of calculating distance. By using these we can also determine if a parallax shifts as well as if the distance changes thereby determining whether a star is moving or not.</a:t>
            </a:r>
            <a:endParaRPr lang="en-US" dirty="0"/>
          </a:p>
        </p:txBody>
      </p:sp>
    </p:spTree>
    <p:extLst>
      <p:ext uri="{BB962C8B-B14F-4D97-AF65-F5344CB8AC3E}">
        <p14:creationId xmlns:p14="http://schemas.microsoft.com/office/powerpoint/2010/main" xmlns="" val="853280889"/>
      </p:ext>
    </p:extLst>
  </p:cSld>
  <p:clrMapOvr>
    <a:masterClrMapping/>
  </p:clrMapOvr>
</p:sld>
</file>

<file path=ppt/theme/theme1.xml><?xml version="1.0" encoding="utf-8"?>
<a:theme xmlns:a="http://schemas.openxmlformats.org/drawingml/2006/main" name="Horizo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72</TotalTime>
  <Words>583</Words>
  <Application>Microsoft Office PowerPoint</Application>
  <PresentationFormat>On-screen Show (4:3)</PresentationFormat>
  <Paragraphs>25</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Horizon</vt:lpstr>
      <vt:lpstr>Stars motion and how is it seen from earth?</vt:lpstr>
      <vt:lpstr>Proper Motion &amp; Transverse Velocity</vt:lpstr>
      <vt:lpstr>Radial Velocity &amp; True space motion</vt:lpstr>
      <vt:lpstr>Stellar Parallax</vt:lpstr>
      <vt:lpstr>Using an inverse square law with Luminosity and apparent brightness</vt:lpstr>
      <vt:lpstr>How does this show movement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Stars motion and how is it seen from earth?</dc:title>
  <dc:creator>vci</dc:creator>
  <cp:lastModifiedBy>bryan jones</cp:lastModifiedBy>
  <cp:revision>8</cp:revision>
  <dcterms:created xsi:type="dcterms:W3CDTF">2013-11-13T14:14:19Z</dcterms:created>
  <dcterms:modified xsi:type="dcterms:W3CDTF">2013-11-14T12:23:46Z</dcterms:modified>
</cp:coreProperties>
</file>